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317" r:id="rId7"/>
    <p:sldId id="313" r:id="rId8"/>
    <p:sldId id="314" r:id="rId9"/>
    <p:sldId id="315" r:id="rId10"/>
    <p:sldId id="307" r:id="rId11"/>
    <p:sldId id="294" r:id="rId12"/>
    <p:sldId id="303" r:id="rId13"/>
    <p:sldId id="305" r:id="rId14"/>
    <p:sldId id="308" r:id="rId15"/>
    <p:sldId id="306" r:id="rId16"/>
    <p:sldId id="295" r:id="rId17"/>
    <p:sldId id="287" r:id="rId18"/>
    <p:sldId id="312" r:id="rId19"/>
    <p:sldId id="311" r:id="rId20"/>
    <p:sldId id="316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07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5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n-GB" sz="1350" b="1" i="0" baseline="0">
                <a:latin typeface="Arial Narrow" panose="020B0606020202030204" pitchFamily="34" charset="0"/>
              </a:rPr>
              <a:t>Illustrative underwriting savings with and without Big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Without Big Data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Feuil1!$A$3:$A$12</c:f>
              <c:strCache>
                <c:ptCount val="10"/>
                <c:pt idx="0">
                  <c:v>Paramedical Exam </c:v>
                </c:pt>
                <c:pt idx="1">
                  <c:v>Oral Fluids Analysis</c:v>
                </c:pt>
                <c:pt idx="2">
                  <c:v>Blood and Urine Analysis </c:v>
                </c:pt>
                <c:pt idx="3">
                  <c:v>MVR Report</c:v>
                </c:pt>
                <c:pt idx="4">
                  <c:v>Attending Physician Statement</c:v>
                </c:pt>
                <c:pt idx="5">
                  <c:v>Medical Exam</c:v>
                </c:pt>
                <c:pt idx="6">
                  <c:v>EKG</c:v>
                </c:pt>
                <c:pt idx="7">
                  <c:v>Stress Test</c:v>
                </c:pt>
                <c:pt idx="8">
                  <c:v>Third-Party Data</c:v>
                </c:pt>
                <c:pt idx="9">
                  <c:v>Total</c:v>
                </c:pt>
              </c:strCache>
            </c:strRef>
          </c:cat>
          <c:val>
            <c:numRef>
              <c:f>Feuil1!$E$3:$E$12</c:f>
              <c:numCache>
                <c:formatCode>General</c:formatCode>
                <c:ptCount val="10"/>
                <c:pt idx="0">
                  <c:v>27.5</c:v>
                </c:pt>
                <c:pt idx="1">
                  <c:v>5</c:v>
                </c:pt>
                <c:pt idx="2">
                  <c:v>38.5</c:v>
                </c:pt>
                <c:pt idx="3">
                  <c:v>4.1999999999999993</c:v>
                </c:pt>
                <c:pt idx="4">
                  <c:v>20</c:v>
                </c:pt>
                <c:pt idx="5">
                  <c:v>24</c:v>
                </c:pt>
                <c:pt idx="6">
                  <c:v>7.5</c:v>
                </c:pt>
                <c:pt idx="7">
                  <c:v>4.5</c:v>
                </c:pt>
                <c:pt idx="8">
                  <c:v>0</c:v>
                </c:pt>
                <c:pt idx="9">
                  <c:v>131.19999999999999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D2-4040-9E8D-9CB4E3C1B97E}"/>
            </c:ext>
          </c:extLst>
        </c:ser>
        <c:ser>
          <c:idx val="1"/>
          <c:order val="1"/>
          <c:tx>
            <c:v>With Big Data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Feuil1!$A$3:$A$12</c:f>
              <c:strCache>
                <c:ptCount val="10"/>
                <c:pt idx="0">
                  <c:v>Paramedical Exam </c:v>
                </c:pt>
                <c:pt idx="1">
                  <c:v>Oral Fluids Analysis</c:v>
                </c:pt>
                <c:pt idx="2">
                  <c:v>Blood and Urine Analysis </c:v>
                </c:pt>
                <c:pt idx="3">
                  <c:v>MVR Report</c:v>
                </c:pt>
                <c:pt idx="4">
                  <c:v>Attending Physician Statement</c:v>
                </c:pt>
                <c:pt idx="5">
                  <c:v>Medical Exam</c:v>
                </c:pt>
                <c:pt idx="6">
                  <c:v>EKG</c:v>
                </c:pt>
                <c:pt idx="7">
                  <c:v>Stress Test</c:v>
                </c:pt>
                <c:pt idx="8">
                  <c:v>Third-Party Data</c:v>
                </c:pt>
                <c:pt idx="9">
                  <c:v>Total</c:v>
                </c:pt>
              </c:strCache>
            </c:strRef>
          </c:cat>
          <c:val>
            <c:numRef>
              <c:f>Feuil1!$F$3:$F$12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D2-4040-9E8D-9CB4E3C1B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5602072"/>
        <c:axId val="415607648"/>
      </c:barChart>
      <c:catAx>
        <c:axId val="415602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415607648"/>
        <c:crosses val="autoZero"/>
        <c:auto val="1"/>
        <c:lblAlgn val="ctr"/>
        <c:lblOffset val="100"/>
        <c:noMultiLvlLbl val="0"/>
      </c:catAx>
      <c:valAx>
        <c:axId val="41560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r>
                  <a:rPr lang="en-GB" baseline="0">
                    <a:latin typeface="Arial Narrow" panose="020B0606020202030204" pitchFamily="34" charset="0"/>
                  </a:rPr>
                  <a:t>Cost $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n-US"/>
          </a:p>
        </c:txPr>
        <c:crossAx val="415602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ABE0-1C8A-4CCF-A0D7-651C900E4F91}" type="doc">
      <dgm:prSet loTypeId="urn:microsoft.com/office/officeart/2005/8/layout/hProcess6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1E82F0D-6AB8-4427-AF3D-1ECBF036B15A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70660-BF12-48B4-910F-18A4F8EA70D8}" type="parTrans" cxnId="{1FC86143-BA68-4DE6-B37F-4EC8239813BC}">
      <dgm:prSet/>
      <dgm:spPr/>
      <dgm:t>
        <a:bodyPr/>
        <a:lstStyle/>
        <a:p>
          <a:endParaRPr lang="en-US"/>
        </a:p>
      </dgm:t>
    </dgm:pt>
    <dgm:pt modelId="{3A5EE769-F74E-4714-94E1-06169CFC0192}" type="sibTrans" cxnId="{1FC86143-BA68-4DE6-B37F-4EC8239813BC}">
      <dgm:prSet/>
      <dgm:spPr/>
      <dgm:t>
        <a:bodyPr/>
        <a:lstStyle/>
        <a:p>
          <a:endParaRPr lang="en-US"/>
        </a:p>
      </dgm:t>
    </dgm:pt>
    <dgm:pt modelId="{F5068235-03CD-4002-9FC7-6A6E425305AA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8305D-D91E-467B-97C0-F4FD2EAF7EB4}" type="parTrans" cxnId="{0112CC5D-2CE0-4BA5-87E1-42163A829E03}">
      <dgm:prSet/>
      <dgm:spPr/>
      <dgm:t>
        <a:bodyPr/>
        <a:lstStyle/>
        <a:p>
          <a:endParaRPr lang="en-US"/>
        </a:p>
      </dgm:t>
    </dgm:pt>
    <dgm:pt modelId="{6DE742A9-3B3E-40DA-9E18-5CF23D7EAC48}" type="sibTrans" cxnId="{0112CC5D-2CE0-4BA5-87E1-42163A829E03}">
      <dgm:prSet/>
      <dgm:spPr/>
      <dgm:t>
        <a:bodyPr/>
        <a:lstStyle/>
        <a:p>
          <a:endParaRPr lang="en-US"/>
        </a:p>
      </dgm:t>
    </dgm:pt>
    <dgm:pt modelId="{94665C3F-2128-4E0B-9893-44C7B716841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EC66E-5F71-4048-BBAD-ACE7D115D014}" type="parTrans" cxnId="{512226F9-DE2B-4BD1-B0DB-7235392F0CCF}">
      <dgm:prSet/>
      <dgm:spPr/>
      <dgm:t>
        <a:bodyPr/>
        <a:lstStyle/>
        <a:p>
          <a:endParaRPr lang="en-US"/>
        </a:p>
      </dgm:t>
    </dgm:pt>
    <dgm:pt modelId="{C65A93C3-8F2C-4D75-9622-D599B9B0F3B4}" type="sibTrans" cxnId="{512226F9-DE2B-4BD1-B0DB-7235392F0CCF}">
      <dgm:prSet/>
      <dgm:spPr/>
      <dgm:t>
        <a:bodyPr/>
        <a:lstStyle/>
        <a:p>
          <a:endParaRPr lang="en-US"/>
        </a:p>
      </dgm:t>
    </dgm:pt>
    <dgm:pt modelId="{0F4AF449-6CD5-49B9-9A3C-A90106910BA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487F0D-A412-4A2C-980C-89B990A7A529}" type="parTrans" cxnId="{BFD41050-F11C-45AD-953A-F92AA061652D}">
      <dgm:prSet/>
      <dgm:spPr/>
      <dgm:t>
        <a:bodyPr/>
        <a:lstStyle/>
        <a:p>
          <a:endParaRPr lang="en-US"/>
        </a:p>
      </dgm:t>
    </dgm:pt>
    <dgm:pt modelId="{AA5588CC-A1FF-4161-800D-36E1E01EE495}" type="sibTrans" cxnId="{BFD41050-F11C-45AD-953A-F92AA061652D}">
      <dgm:prSet/>
      <dgm:spPr/>
      <dgm:t>
        <a:bodyPr/>
        <a:lstStyle/>
        <a:p>
          <a:endParaRPr lang="en-US"/>
        </a:p>
      </dgm:t>
    </dgm:pt>
    <dgm:pt modelId="{77D2247C-0CAA-47FD-B0A7-67E5FD1A9922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AE3C8C-06E7-4E93-AFDF-A6E795156669}" type="parTrans" cxnId="{74D11B7F-EEB7-477B-A287-C92AB1718C26}">
      <dgm:prSet/>
      <dgm:spPr/>
      <dgm:t>
        <a:bodyPr/>
        <a:lstStyle/>
        <a:p>
          <a:endParaRPr lang="en-US"/>
        </a:p>
      </dgm:t>
    </dgm:pt>
    <dgm:pt modelId="{A9EBE46E-615A-4FEB-9122-E1DAC0F5F8C1}" type="sibTrans" cxnId="{74D11B7F-EEB7-477B-A287-C92AB1718C26}">
      <dgm:prSet/>
      <dgm:spPr/>
      <dgm:t>
        <a:bodyPr/>
        <a:lstStyle/>
        <a:p>
          <a:endParaRPr lang="en-US"/>
        </a:p>
      </dgm:t>
    </dgm:pt>
    <dgm:pt modelId="{05F09F2F-D6C2-456E-80D3-8FF789BE037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29CBD3-A248-441A-99C1-7C7AD773A96C}" type="parTrans" cxnId="{D8BEB500-8654-4506-91FC-5D5E8ACE8DCE}">
      <dgm:prSet/>
      <dgm:spPr/>
      <dgm:t>
        <a:bodyPr/>
        <a:lstStyle/>
        <a:p>
          <a:endParaRPr lang="en-US"/>
        </a:p>
      </dgm:t>
    </dgm:pt>
    <dgm:pt modelId="{481412B7-D5B9-4B81-AC16-661FFC7A27DC}" type="sibTrans" cxnId="{D8BEB500-8654-4506-91FC-5D5E8ACE8DCE}">
      <dgm:prSet/>
      <dgm:spPr/>
      <dgm:t>
        <a:bodyPr/>
        <a:lstStyle/>
        <a:p>
          <a:endParaRPr lang="en-US"/>
        </a:p>
      </dgm:t>
    </dgm:pt>
    <dgm:pt modelId="{CB23EC88-7291-4C6B-9915-F2094CAFFA9B}" type="pres">
      <dgm:prSet presAssocID="{2A94ABE0-1C8A-4CCF-A0D7-651C900E4F9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5ADB7-DD74-4568-8661-1C626D1DA756}" type="pres">
      <dgm:prSet presAssocID="{31E82F0D-6AB8-4427-AF3D-1ECBF036B15A}" presName="compNode" presStyleCnt="0"/>
      <dgm:spPr/>
    </dgm:pt>
    <dgm:pt modelId="{FED33FE7-9AAF-4AEF-9676-594BFAFA1A49}" type="pres">
      <dgm:prSet presAssocID="{31E82F0D-6AB8-4427-AF3D-1ECBF036B15A}" presName="noGeometry" presStyleCnt="0"/>
      <dgm:spPr/>
    </dgm:pt>
    <dgm:pt modelId="{9B4E8B51-07A1-4133-A64E-FBED55BF0EE5}" type="pres">
      <dgm:prSet presAssocID="{31E82F0D-6AB8-4427-AF3D-1ECBF036B15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F87A0-FBDB-4FAA-B367-8128AC1DB5DB}" type="pres">
      <dgm:prSet presAssocID="{31E82F0D-6AB8-4427-AF3D-1ECBF036B15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960A5C71-8B8B-4663-9E81-F346BE02F572}" type="pres">
      <dgm:prSet presAssocID="{31E82F0D-6AB8-4427-AF3D-1ECBF036B1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12E63-5559-4693-9B92-D0160E10CB37}" type="pres">
      <dgm:prSet presAssocID="{31E82F0D-6AB8-4427-AF3D-1ECBF036B15A}" presName="aSpace" presStyleCnt="0"/>
      <dgm:spPr/>
    </dgm:pt>
    <dgm:pt modelId="{6FF10248-A3C0-4629-BE45-2D0C1A07125A}" type="pres">
      <dgm:prSet presAssocID="{94665C3F-2128-4E0B-9893-44C7B7168411}" presName="compNode" presStyleCnt="0"/>
      <dgm:spPr/>
    </dgm:pt>
    <dgm:pt modelId="{1096B937-93CE-4BC3-844B-48518043DDF1}" type="pres">
      <dgm:prSet presAssocID="{94665C3F-2128-4E0B-9893-44C7B7168411}" presName="noGeometry" presStyleCnt="0"/>
      <dgm:spPr/>
    </dgm:pt>
    <dgm:pt modelId="{9EBF0882-37A5-400C-8800-70BB9C7BC723}" type="pres">
      <dgm:prSet presAssocID="{94665C3F-2128-4E0B-9893-44C7B7168411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8E29-E739-48F4-9A51-83DCC17A2119}" type="pres">
      <dgm:prSet presAssocID="{94665C3F-2128-4E0B-9893-44C7B7168411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011C5594-72CD-4ECF-9CEB-8806EE67260F}" type="pres">
      <dgm:prSet presAssocID="{94665C3F-2128-4E0B-9893-44C7B716841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013F5-02EE-4426-9CA0-323BED4093BE}" type="pres">
      <dgm:prSet presAssocID="{94665C3F-2128-4E0B-9893-44C7B7168411}" presName="aSpace" presStyleCnt="0"/>
      <dgm:spPr/>
    </dgm:pt>
    <dgm:pt modelId="{98F88149-8798-4097-8DF6-D5671224026F}" type="pres">
      <dgm:prSet presAssocID="{77D2247C-0CAA-47FD-B0A7-67E5FD1A9922}" presName="compNode" presStyleCnt="0"/>
      <dgm:spPr/>
    </dgm:pt>
    <dgm:pt modelId="{82C7C43F-3515-49CF-A9C7-539F369E7C66}" type="pres">
      <dgm:prSet presAssocID="{77D2247C-0CAA-47FD-B0A7-67E5FD1A9922}" presName="noGeometry" presStyleCnt="0"/>
      <dgm:spPr/>
    </dgm:pt>
    <dgm:pt modelId="{0F66F88E-A7CA-45F3-8B58-FBD8FA0BC1D6}" type="pres">
      <dgm:prSet presAssocID="{77D2247C-0CAA-47FD-B0A7-67E5FD1A992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13112-9305-4F71-BB8A-7EF4036F58E0}" type="pres">
      <dgm:prSet presAssocID="{77D2247C-0CAA-47FD-B0A7-67E5FD1A992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C48D8AC9-AF31-4531-A9D8-F38D21217E5F}" type="pres">
      <dgm:prSet presAssocID="{77D2247C-0CAA-47FD-B0A7-67E5FD1A992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BEB500-8654-4506-91FC-5D5E8ACE8DCE}" srcId="{77D2247C-0CAA-47FD-B0A7-67E5FD1A9922}" destId="{05F09F2F-D6C2-456E-80D3-8FF789BE0374}" srcOrd="0" destOrd="0" parTransId="{E129CBD3-A248-441A-99C1-7C7AD773A96C}" sibTransId="{481412B7-D5B9-4B81-AC16-661FFC7A27DC}"/>
    <dgm:cxn modelId="{512226F9-DE2B-4BD1-B0DB-7235392F0CCF}" srcId="{2A94ABE0-1C8A-4CCF-A0D7-651C900E4F91}" destId="{94665C3F-2128-4E0B-9893-44C7B7168411}" srcOrd="1" destOrd="0" parTransId="{0BAEC66E-5F71-4048-BBAD-ACE7D115D014}" sibTransId="{C65A93C3-8F2C-4D75-9622-D599B9B0F3B4}"/>
    <dgm:cxn modelId="{C5561D86-CAAA-4883-B39E-0A1F2E24D5D1}" type="presOf" srcId="{0F4AF449-6CD5-49B9-9A3C-A90106910BA4}" destId="{9EBF0882-37A5-400C-8800-70BB9C7BC723}" srcOrd="0" destOrd="0" presId="urn:microsoft.com/office/officeart/2005/8/layout/hProcess6"/>
    <dgm:cxn modelId="{0112CC5D-2CE0-4BA5-87E1-42163A829E03}" srcId="{31E82F0D-6AB8-4427-AF3D-1ECBF036B15A}" destId="{F5068235-03CD-4002-9FC7-6A6E425305AA}" srcOrd="0" destOrd="0" parTransId="{09A8305D-D91E-467B-97C0-F4FD2EAF7EB4}" sibTransId="{6DE742A9-3B3E-40DA-9E18-5CF23D7EAC48}"/>
    <dgm:cxn modelId="{5DAFBAD3-BA52-4456-A681-23716C0808B8}" type="presOf" srcId="{05F09F2F-D6C2-456E-80D3-8FF789BE0374}" destId="{0F66F88E-A7CA-45F3-8B58-FBD8FA0BC1D6}" srcOrd="0" destOrd="0" presId="urn:microsoft.com/office/officeart/2005/8/layout/hProcess6"/>
    <dgm:cxn modelId="{BFD41050-F11C-45AD-953A-F92AA061652D}" srcId="{94665C3F-2128-4E0B-9893-44C7B7168411}" destId="{0F4AF449-6CD5-49B9-9A3C-A90106910BA4}" srcOrd="0" destOrd="0" parTransId="{64487F0D-A412-4A2C-980C-89B990A7A529}" sibTransId="{AA5588CC-A1FF-4161-800D-36E1E01EE495}"/>
    <dgm:cxn modelId="{21EB3860-E689-4FDD-A788-0FF4D2ACEDCC}" type="presOf" srcId="{31E82F0D-6AB8-4427-AF3D-1ECBF036B15A}" destId="{960A5C71-8B8B-4663-9E81-F346BE02F572}" srcOrd="0" destOrd="0" presId="urn:microsoft.com/office/officeart/2005/8/layout/hProcess6"/>
    <dgm:cxn modelId="{B5381625-F97F-425E-A84A-F5901387B861}" type="presOf" srcId="{94665C3F-2128-4E0B-9893-44C7B7168411}" destId="{011C5594-72CD-4ECF-9CEB-8806EE67260F}" srcOrd="0" destOrd="0" presId="urn:microsoft.com/office/officeart/2005/8/layout/hProcess6"/>
    <dgm:cxn modelId="{FD9BC45F-EEF4-41D3-8DEC-2E22C4957FD1}" type="presOf" srcId="{2A94ABE0-1C8A-4CCF-A0D7-651C900E4F91}" destId="{CB23EC88-7291-4C6B-9915-F2094CAFFA9B}" srcOrd="0" destOrd="0" presId="urn:microsoft.com/office/officeart/2005/8/layout/hProcess6"/>
    <dgm:cxn modelId="{74D11B7F-EEB7-477B-A287-C92AB1718C26}" srcId="{2A94ABE0-1C8A-4CCF-A0D7-651C900E4F91}" destId="{77D2247C-0CAA-47FD-B0A7-67E5FD1A9922}" srcOrd="2" destOrd="0" parTransId="{99AE3C8C-06E7-4E93-AFDF-A6E795156669}" sibTransId="{A9EBE46E-615A-4FEB-9122-E1DAC0F5F8C1}"/>
    <dgm:cxn modelId="{8180D0BC-958D-4419-948A-21E10275F9F2}" type="presOf" srcId="{F5068235-03CD-4002-9FC7-6A6E425305AA}" destId="{F0FF87A0-FBDB-4FAA-B367-8128AC1DB5DB}" srcOrd="1" destOrd="0" presId="urn:microsoft.com/office/officeart/2005/8/layout/hProcess6"/>
    <dgm:cxn modelId="{E47068EC-ED8A-464F-82BE-ADC60E4D60EF}" type="presOf" srcId="{05F09F2F-D6C2-456E-80D3-8FF789BE0374}" destId="{FA213112-9305-4F71-BB8A-7EF4036F58E0}" srcOrd="1" destOrd="0" presId="urn:microsoft.com/office/officeart/2005/8/layout/hProcess6"/>
    <dgm:cxn modelId="{67671A69-3AB4-46C7-AFC4-B6E0B3C2CB15}" type="presOf" srcId="{0F4AF449-6CD5-49B9-9A3C-A90106910BA4}" destId="{72C08E29-E739-48F4-9A51-83DCC17A2119}" srcOrd="1" destOrd="0" presId="urn:microsoft.com/office/officeart/2005/8/layout/hProcess6"/>
    <dgm:cxn modelId="{428EAA4C-C39C-4CEA-941C-E80F0693BCD8}" type="presOf" srcId="{77D2247C-0CAA-47FD-B0A7-67E5FD1A9922}" destId="{C48D8AC9-AF31-4531-A9D8-F38D21217E5F}" srcOrd="0" destOrd="0" presId="urn:microsoft.com/office/officeart/2005/8/layout/hProcess6"/>
    <dgm:cxn modelId="{1FC86143-BA68-4DE6-B37F-4EC8239813BC}" srcId="{2A94ABE0-1C8A-4CCF-A0D7-651C900E4F91}" destId="{31E82F0D-6AB8-4427-AF3D-1ECBF036B15A}" srcOrd="0" destOrd="0" parTransId="{61E70660-BF12-48B4-910F-18A4F8EA70D8}" sibTransId="{3A5EE769-F74E-4714-94E1-06169CFC0192}"/>
    <dgm:cxn modelId="{E620ABF5-ACFE-453C-B3EC-800048763F6A}" type="presOf" srcId="{F5068235-03CD-4002-9FC7-6A6E425305AA}" destId="{9B4E8B51-07A1-4133-A64E-FBED55BF0EE5}" srcOrd="0" destOrd="0" presId="urn:microsoft.com/office/officeart/2005/8/layout/hProcess6"/>
    <dgm:cxn modelId="{D2F2BA68-B479-4556-9C2A-7DD1C497246C}" type="presParOf" srcId="{CB23EC88-7291-4C6B-9915-F2094CAFFA9B}" destId="{B665ADB7-DD74-4568-8661-1C626D1DA756}" srcOrd="0" destOrd="0" presId="urn:microsoft.com/office/officeart/2005/8/layout/hProcess6"/>
    <dgm:cxn modelId="{81CA2CF4-972A-4E65-83E2-5F154613970F}" type="presParOf" srcId="{B665ADB7-DD74-4568-8661-1C626D1DA756}" destId="{FED33FE7-9AAF-4AEF-9676-594BFAFA1A49}" srcOrd="0" destOrd="0" presId="urn:microsoft.com/office/officeart/2005/8/layout/hProcess6"/>
    <dgm:cxn modelId="{0D4A5B19-D00C-4B9D-B8A0-E09A76A7A072}" type="presParOf" srcId="{B665ADB7-DD74-4568-8661-1C626D1DA756}" destId="{9B4E8B51-07A1-4133-A64E-FBED55BF0EE5}" srcOrd="1" destOrd="0" presId="urn:microsoft.com/office/officeart/2005/8/layout/hProcess6"/>
    <dgm:cxn modelId="{E009D78F-A383-4867-B053-366421F3EFF1}" type="presParOf" srcId="{B665ADB7-DD74-4568-8661-1C626D1DA756}" destId="{F0FF87A0-FBDB-4FAA-B367-8128AC1DB5DB}" srcOrd="2" destOrd="0" presId="urn:microsoft.com/office/officeart/2005/8/layout/hProcess6"/>
    <dgm:cxn modelId="{051D1C60-9556-4984-B1E2-BB5445C3C777}" type="presParOf" srcId="{B665ADB7-DD74-4568-8661-1C626D1DA756}" destId="{960A5C71-8B8B-4663-9E81-F346BE02F572}" srcOrd="3" destOrd="0" presId="urn:microsoft.com/office/officeart/2005/8/layout/hProcess6"/>
    <dgm:cxn modelId="{EABA1AE9-C1BB-46EC-B912-82076E742C6B}" type="presParOf" srcId="{CB23EC88-7291-4C6B-9915-F2094CAFFA9B}" destId="{41D12E63-5559-4693-9B92-D0160E10CB37}" srcOrd="1" destOrd="0" presId="urn:microsoft.com/office/officeart/2005/8/layout/hProcess6"/>
    <dgm:cxn modelId="{CD460C13-98CD-4B60-879E-15E94BD11F93}" type="presParOf" srcId="{CB23EC88-7291-4C6B-9915-F2094CAFFA9B}" destId="{6FF10248-A3C0-4629-BE45-2D0C1A07125A}" srcOrd="2" destOrd="0" presId="urn:microsoft.com/office/officeart/2005/8/layout/hProcess6"/>
    <dgm:cxn modelId="{3B64FAA9-FD37-48E6-9F37-B7CF01A2908E}" type="presParOf" srcId="{6FF10248-A3C0-4629-BE45-2D0C1A07125A}" destId="{1096B937-93CE-4BC3-844B-48518043DDF1}" srcOrd="0" destOrd="0" presId="urn:microsoft.com/office/officeart/2005/8/layout/hProcess6"/>
    <dgm:cxn modelId="{664F54BB-F0E0-4739-B222-F00EEEDEA9DB}" type="presParOf" srcId="{6FF10248-A3C0-4629-BE45-2D0C1A07125A}" destId="{9EBF0882-37A5-400C-8800-70BB9C7BC723}" srcOrd="1" destOrd="0" presId="urn:microsoft.com/office/officeart/2005/8/layout/hProcess6"/>
    <dgm:cxn modelId="{6054A321-D6B0-4799-9096-085FBA985BF4}" type="presParOf" srcId="{6FF10248-A3C0-4629-BE45-2D0C1A07125A}" destId="{72C08E29-E739-48F4-9A51-83DCC17A2119}" srcOrd="2" destOrd="0" presId="urn:microsoft.com/office/officeart/2005/8/layout/hProcess6"/>
    <dgm:cxn modelId="{38E0FDAA-81C6-4479-AD0C-EB32C7B6E693}" type="presParOf" srcId="{6FF10248-A3C0-4629-BE45-2D0C1A07125A}" destId="{011C5594-72CD-4ECF-9CEB-8806EE67260F}" srcOrd="3" destOrd="0" presId="urn:microsoft.com/office/officeart/2005/8/layout/hProcess6"/>
    <dgm:cxn modelId="{1B743037-C279-4B6C-9570-E16AB3E68843}" type="presParOf" srcId="{CB23EC88-7291-4C6B-9915-F2094CAFFA9B}" destId="{943013F5-02EE-4426-9CA0-323BED4093BE}" srcOrd="3" destOrd="0" presId="urn:microsoft.com/office/officeart/2005/8/layout/hProcess6"/>
    <dgm:cxn modelId="{72601C94-7D19-4EBB-A469-FE0918631E56}" type="presParOf" srcId="{CB23EC88-7291-4C6B-9915-F2094CAFFA9B}" destId="{98F88149-8798-4097-8DF6-D5671224026F}" srcOrd="4" destOrd="0" presId="urn:microsoft.com/office/officeart/2005/8/layout/hProcess6"/>
    <dgm:cxn modelId="{CFB65EC0-2603-4676-869B-D1DD902E7B92}" type="presParOf" srcId="{98F88149-8798-4097-8DF6-D5671224026F}" destId="{82C7C43F-3515-49CF-A9C7-539F369E7C66}" srcOrd="0" destOrd="0" presId="urn:microsoft.com/office/officeart/2005/8/layout/hProcess6"/>
    <dgm:cxn modelId="{2E2F5ECF-04A3-4110-8FF8-21ED4ADB14DF}" type="presParOf" srcId="{98F88149-8798-4097-8DF6-D5671224026F}" destId="{0F66F88E-A7CA-45F3-8B58-FBD8FA0BC1D6}" srcOrd="1" destOrd="0" presId="urn:microsoft.com/office/officeart/2005/8/layout/hProcess6"/>
    <dgm:cxn modelId="{D342BE33-64FD-465C-9175-032AD030DCBD}" type="presParOf" srcId="{98F88149-8798-4097-8DF6-D5671224026F}" destId="{FA213112-9305-4F71-BB8A-7EF4036F58E0}" srcOrd="2" destOrd="0" presId="urn:microsoft.com/office/officeart/2005/8/layout/hProcess6"/>
    <dgm:cxn modelId="{0E73BF04-244D-4D49-B057-594224796054}" type="presParOf" srcId="{98F88149-8798-4097-8DF6-D5671224026F}" destId="{C48D8AC9-AF31-4531-A9D8-F38D21217E5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E8B51-07A1-4133-A64E-FBED55BF0EE5}">
      <dsp:nvSpPr>
        <dsp:cNvPr id="0" name=""/>
        <dsp:cNvSpPr/>
      </dsp:nvSpPr>
      <dsp:spPr>
        <a:xfrm>
          <a:off x="695887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6543" y="2078312"/>
        <a:ext cx="1346778" cy="1690415"/>
      </dsp:txXfrm>
    </dsp:sp>
    <dsp:sp modelId="{960A5C71-8B8B-4663-9E81-F346BE02F572}">
      <dsp:nvSpPr>
        <dsp:cNvPr id="0" name=""/>
        <dsp:cNvSpPr/>
      </dsp:nvSpPr>
      <dsp:spPr>
        <a:xfrm>
          <a:off x="5232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7520" y="2435152"/>
        <a:ext cx="976735" cy="976735"/>
      </dsp:txXfrm>
    </dsp:sp>
    <dsp:sp modelId="{9EBF0882-37A5-400C-8800-70BB9C7BC723}">
      <dsp:nvSpPr>
        <dsp:cNvPr id="0" name=""/>
        <dsp:cNvSpPr/>
      </dsp:nvSpPr>
      <dsp:spPr>
        <a:xfrm>
          <a:off x="4321829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12484" y="2078312"/>
        <a:ext cx="1346778" cy="1690415"/>
      </dsp:txXfrm>
    </dsp:sp>
    <dsp:sp modelId="{011C5594-72CD-4ECF-9CEB-8806EE67260F}">
      <dsp:nvSpPr>
        <dsp:cNvPr id="0" name=""/>
        <dsp:cNvSpPr/>
      </dsp:nvSpPr>
      <dsp:spPr>
        <a:xfrm>
          <a:off x="3631173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3461" y="2435152"/>
        <a:ext cx="976735" cy="976735"/>
      </dsp:txXfrm>
    </dsp:sp>
    <dsp:sp modelId="{0F66F88E-A7CA-45F3-8B58-FBD8FA0BC1D6}">
      <dsp:nvSpPr>
        <dsp:cNvPr id="0" name=""/>
        <dsp:cNvSpPr/>
      </dsp:nvSpPr>
      <dsp:spPr>
        <a:xfrm>
          <a:off x="7947770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426" y="2078312"/>
        <a:ext cx="1346778" cy="1690415"/>
      </dsp:txXfrm>
    </dsp:sp>
    <dsp:sp modelId="{C48D8AC9-AF31-4531-A9D8-F38D21217E5F}">
      <dsp:nvSpPr>
        <dsp:cNvPr id="0" name=""/>
        <dsp:cNvSpPr/>
      </dsp:nvSpPr>
      <dsp:spPr>
        <a:xfrm>
          <a:off x="7257115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59403" y="2435152"/>
        <a:ext cx="976735" cy="97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9857-1142-40E9-AF58-34C20E564EDB}" type="datetimeFigureOut">
              <a:rPr lang="en-GB" smtClean="0"/>
              <a:t>20/02/2017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E878D-58F9-4973-96BF-4B5C06E3C5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3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A060-39BE-493C-AEC4-1A03F10D221B}" type="datetimeFigureOut">
              <a:rPr lang="en-GB" smtClean="0"/>
              <a:t>20/02/2017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A9240-7000-48E2-B53B-CED0FE074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8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source=images&amp;cd=&amp;cad=rja&amp;uact=8&amp;ved=0ahUKEwi7qN3v84DSAhUhSI8KHR3xA_IQjB0IBg&amp;url=https://www.peloton.com/&amp;bvm=bv.146094739,bs.1,d.c2I&amp;psig=AFQjCNH3CKUX4oeYR7rFyZVpiXd0agOj_Q&amp;ust=148665704163809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s0920-4105(03)00024-x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11 crew members died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$62 </a:t>
            </a:r>
            <a:r>
              <a:rPr lang="en-GB" dirty="0" err="1" smtClean="0"/>
              <a:t>bn</a:t>
            </a:r>
            <a:r>
              <a:rPr lang="en-GB" dirty="0" smtClean="0"/>
              <a:t> estimated total cost for BP in 2016</a:t>
            </a:r>
          </a:p>
          <a:p>
            <a:endParaRPr lang="en-GB" dirty="0" smtClean="0"/>
          </a:p>
          <a:p>
            <a:r>
              <a:rPr lang="en-GB" dirty="0" smtClean="0"/>
              <a:t>According</a:t>
            </a:r>
            <a:r>
              <a:rPr lang="en-GB" baseline="0" dirty="0" smtClean="0"/>
              <a:t> to </a:t>
            </a:r>
            <a:r>
              <a:rPr lang="en-GB" dirty="0" smtClean="0"/>
              <a:t>Lancashire ,</a:t>
            </a:r>
            <a:r>
              <a:rPr lang="en-GB" baseline="0" dirty="0" smtClean="0"/>
              <a:t> the </a:t>
            </a:r>
            <a:r>
              <a:rPr lang="en-GB" dirty="0" smtClean="0"/>
              <a:t>largest insurer of energy</a:t>
            </a:r>
            <a:r>
              <a:rPr lang="en-GB" baseline="0" dirty="0" smtClean="0"/>
              <a:t> risks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Premiums not predicted efficiently considering the increase of premiums after the disaster. New solution can help building better relationships with customers and facilitate loyalty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174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Picture: </a:t>
            </a:r>
            <a:r>
              <a:rPr lang="en-GB" dirty="0" smtClean="0">
                <a:hlinkClick r:id="rId3"/>
              </a:rPr>
              <a:t>www.peloton.com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9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https://en.wikipedia.org/wiki/National_Data_Repository</a:t>
            </a:r>
          </a:p>
          <a:p>
            <a:endParaRPr lang="en-GB" dirty="0" smtClean="0"/>
          </a:p>
          <a:p>
            <a:r>
              <a:rPr lang="en-GB" dirty="0" smtClean="0"/>
              <a:t>Australia: http://dbforms.ga.gov.au/pls/www/npm.pims_web.search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AFE : Authority for Expenditures</a:t>
            </a:r>
            <a:r>
              <a:rPr lang="en-GB" baseline="0" dirty="0" smtClean="0"/>
              <a:t> (cost estimates for a well – final step of well planning)</a:t>
            </a:r>
          </a:p>
          <a:p>
            <a:endParaRPr lang="en-GB" baseline="0" dirty="0" smtClean="0"/>
          </a:p>
          <a:p>
            <a:r>
              <a:rPr lang="en-GB" dirty="0" smtClean="0"/>
              <a:t>Picture: Moos, D., </a:t>
            </a:r>
            <a:r>
              <a:rPr lang="en-GB" dirty="0" err="1" smtClean="0"/>
              <a:t>Peska</a:t>
            </a:r>
            <a:r>
              <a:rPr lang="en-GB" dirty="0" smtClean="0"/>
              <a:t>, P., </a:t>
            </a:r>
            <a:r>
              <a:rPr lang="en-GB" dirty="0" err="1" smtClean="0"/>
              <a:t>Finkbeiner</a:t>
            </a:r>
            <a:r>
              <a:rPr lang="en-GB" dirty="0" smtClean="0"/>
              <a:t>, T. et al. 2003. Comprehensive wellbore stability analysis utilizing Quantitative Risk Assessment. J. Pet. Sci. Eng. 38 (3–4): 97-109. </a:t>
            </a:r>
            <a:r>
              <a:rPr lang="en-GB" dirty="0" smtClean="0">
                <a:hlinkClick r:id="rId3"/>
              </a:rPr>
              <a:t>http://dx.doi.org/10.1016/s0920-4105(03)00024-x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/>
              <a:t>How to quantify the likelihood of business interruption  or physical damages? 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Defining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Geomechanics</a:t>
            </a:r>
            <a:r>
              <a:rPr lang="en-GB" baseline="0" dirty="0" smtClean="0"/>
              <a:t>. www.slb.com/defining: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Geomechanics</a:t>
            </a:r>
            <a:r>
              <a:rPr lang="en-GB" dirty="0" smtClean="0"/>
              <a:t> is the study of how rocks deforms sometimes to failure, in response to changes of stress, pressure, temperature and other environmental parameters.  Over the last 30 years, </a:t>
            </a:r>
            <a:r>
              <a:rPr lang="en-GB" dirty="0" err="1" smtClean="0"/>
              <a:t>geomechanics</a:t>
            </a:r>
            <a:r>
              <a:rPr lang="en-GB" dirty="0" smtClean="0"/>
              <a:t> has come to play an increasingly important role in drilling, completion and production operations. At a wellbore scale, </a:t>
            </a:r>
            <a:r>
              <a:rPr lang="en-GB" dirty="0" err="1" smtClean="0"/>
              <a:t>geomechanics</a:t>
            </a:r>
            <a:r>
              <a:rPr lang="en-GB" dirty="0" smtClean="0"/>
              <a:t> is central to understanding how drill bits remove rock, characterizing borehole stability and predicting the stability of perforation tunnels. Engineers use </a:t>
            </a:r>
            <a:r>
              <a:rPr lang="en-GB" dirty="0" err="1" smtClean="0"/>
              <a:t>geomechanical</a:t>
            </a:r>
            <a:r>
              <a:rPr lang="en-GB" dirty="0" smtClean="0"/>
              <a:t> modelling to predict and quantify these effects for life-of-reservoir decisions such as </a:t>
            </a:r>
            <a:r>
              <a:rPr lang="en-GB" b="1" u="sng" dirty="0" smtClean="0"/>
              <a:t>placing and completing new wells, minimizing risk and making new investments.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EE4E2-28C9-4271-940D-DD46C8B0208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29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42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4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Reaming : cleaning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313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36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1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</a:t>
            </a:r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0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126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4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3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391" y="2526138"/>
            <a:ext cx="7772400" cy="1325563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Any questions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039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3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71500" indent="-571500">
              <a:buFont typeface="+mj-lt"/>
              <a:buAutoNum type="romanUcPeriod"/>
              <a:defRPr/>
            </a:lvl1pPr>
            <a:lvl2pPr marL="914400" indent="-457200">
              <a:buClr>
                <a:schemeClr val="accent1"/>
              </a:buClr>
              <a:buFont typeface="+mj-lt"/>
              <a:buAutoNum type="alphaLcParenR"/>
              <a:defRPr/>
            </a:lvl2pPr>
          </a:lstStyle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Edit </a:t>
            </a:r>
            <a:r>
              <a:rPr lang="en-US" dirty="0" err="1" smtClean="0"/>
              <a:t>bla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8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7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49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41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7BEF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skos.n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II. Proof of concept</a:t>
            </a:r>
            <a:br>
              <a:rPr lang="en-GB" dirty="0" smtClean="0"/>
            </a:br>
            <a:r>
              <a:rPr lang="en-GB" dirty="0" smtClean="0"/>
              <a:t>Well Database Example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first table is created per well which count the occurrence of each drilling event and compute the final score</a:t>
            </a:r>
          </a:p>
          <a:p>
            <a:r>
              <a:rPr lang="en-GB" sz="2400" dirty="0" smtClean="0"/>
              <a:t>The final scores for each drilling event is then summed and saved in the main well database, as well as the drilling event which was encountered most time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10</a:t>
            </a:fld>
            <a:endParaRPr lang="en-GB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0050" y="4086225"/>
            <a:ext cx="3423601" cy="1701038"/>
            <a:chOff x="1594779" y="1445088"/>
            <a:chExt cx="5010283" cy="24893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3200" t="58878" r="28981" b="29036"/>
            <a:stretch/>
          </p:blipFill>
          <p:spPr>
            <a:xfrm>
              <a:off x="1847850" y="1866652"/>
              <a:ext cx="4757212" cy="206782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94779" y="1445088"/>
              <a:ext cx="2714983" cy="495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Well CRAIGOW-1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679" t="59576" r="16307" b="15322"/>
          <a:stretch/>
        </p:blipFill>
        <p:spPr>
          <a:xfrm>
            <a:off x="4088874" y="3676650"/>
            <a:ext cx="7975673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II. Proof </a:t>
            </a:r>
            <a:r>
              <a:rPr lang="en-GB" dirty="0" smtClean="0"/>
              <a:t>of concept </a:t>
            </a:r>
            <a:br>
              <a:rPr lang="en-GB" dirty="0" smtClean="0"/>
            </a:br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11</a:t>
            </a:fld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1524000" y="2003586"/>
            <a:ext cx="10015233" cy="4260110"/>
            <a:chOff x="1781175" y="1898811"/>
            <a:chExt cx="10015233" cy="426011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1175" y="1898811"/>
              <a:ext cx="10015233" cy="4260110"/>
              <a:chOff x="1781175" y="1898811"/>
              <a:chExt cx="10015233" cy="426011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81175" y="1898811"/>
                <a:ext cx="3495674" cy="3513613"/>
                <a:chOff x="1781175" y="1898811"/>
                <a:chExt cx="3495674" cy="3513613"/>
              </a:xfrm>
            </p:grpSpPr>
            <p:grpSp>
              <p:nvGrpSpPr>
                <p:cNvPr id="5" name="Group 4"/>
                <p:cNvGrpSpPr>
                  <a:grpSpLocks noChangeAspect="1"/>
                </p:cNvGrpSpPr>
                <p:nvPr/>
              </p:nvGrpSpPr>
              <p:grpSpPr>
                <a:xfrm>
                  <a:off x="1781175" y="2897824"/>
                  <a:ext cx="2588019" cy="2514600"/>
                  <a:chOff x="1676399" y="4021656"/>
                  <a:chExt cx="2588019" cy="2514600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10" t="2222" r="18657" b="2638"/>
                  <a:stretch/>
                </p:blipFill>
                <p:spPr>
                  <a:xfrm>
                    <a:off x="1676399" y="4021656"/>
                    <a:ext cx="2588019" cy="2514600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857500" y="5384769"/>
                    <a:ext cx="466725" cy="31118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429001" y="1898811"/>
                  <a:ext cx="1847848" cy="236212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429001" y="1898811"/>
                <a:ext cx="8367407" cy="4260110"/>
                <a:chOff x="3429001" y="1898811"/>
                <a:chExt cx="8367407" cy="42601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5276850" y="1898811"/>
                  <a:ext cx="6519558" cy="426011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429001" y="4572119"/>
                  <a:ext cx="1847848" cy="158680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" r="6478" b="10000"/>
            <a:stretch/>
          </p:blipFill>
          <p:spPr>
            <a:xfrm>
              <a:off x="5286374" y="1908336"/>
              <a:ext cx="6500508" cy="4250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63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1570815"/>
              </p:ext>
            </p:extLst>
          </p:nvPr>
        </p:nvGraphicFramePr>
        <p:xfrm>
          <a:off x="1181100" y="248169"/>
          <a:ext cx="10715625" cy="584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II. Proof </a:t>
            </a:r>
            <a:r>
              <a:rPr lang="en-GB" dirty="0" smtClean="0"/>
              <a:t>of concept 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12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51" y="4678054"/>
            <a:ext cx="3264049" cy="2043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03" y="4519857"/>
            <a:ext cx="2790825" cy="20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III. Next </a:t>
            </a:r>
            <a:r>
              <a:rPr lang="en-GB" dirty="0" smtClean="0"/>
              <a:t>Step</a:t>
            </a:r>
            <a:br>
              <a:rPr lang="en-GB" dirty="0" smtClean="0"/>
            </a:br>
            <a:r>
              <a:rPr lang="en-GB" dirty="0" smtClean="0"/>
              <a:t>Focus on 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52295" cy="4351338"/>
          </a:xfrm>
        </p:spPr>
        <p:txBody>
          <a:bodyPr/>
          <a:lstStyle/>
          <a:p>
            <a:r>
              <a:rPr lang="en-GB" dirty="0" smtClean="0"/>
              <a:t>Some formation are more challenging to drill than others due to rock parameters and mechanics (density, cohesion, </a:t>
            </a:r>
            <a:r>
              <a:rPr lang="en-GB" dirty="0" err="1" smtClean="0"/>
              <a:t>etc</a:t>
            </a:r>
            <a:r>
              <a:rPr lang="en-GB" dirty="0" smtClean="0"/>
              <a:t> …)</a:t>
            </a:r>
          </a:p>
          <a:p>
            <a:r>
              <a:rPr lang="en-GB" dirty="0" smtClean="0"/>
              <a:t>From the asset specification: get the details of the expected drilled formation (type and meters drilled)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91432"/>
              </p:ext>
            </p:extLst>
          </p:nvPr>
        </p:nvGraphicFramePr>
        <p:xfrm>
          <a:off x="2240135" y="4131775"/>
          <a:ext cx="774206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186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857752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2068168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1065699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Meters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Drilled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70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00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8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 ?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213709"/>
            <a:ext cx="7772400" cy="15779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Appendix</a:t>
            </a:r>
            <a:br>
              <a:rPr lang="en-GB" dirty="0" smtClean="0"/>
            </a:br>
            <a:r>
              <a:rPr lang="en-GB" dirty="0" smtClean="0"/>
              <a:t>Proof of concept - Machine </a:t>
            </a:r>
            <a:r>
              <a:rPr lang="en-GB" dirty="0" smtClean="0"/>
              <a:t>learning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4248741"/>
            <a:ext cx="10963275" cy="2180634"/>
          </a:xfrm>
        </p:spPr>
        <p:txBody>
          <a:bodyPr>
            <a:normAutofit/>
          </a:bodyPr>
          <a:lstStyle/>
          <a:p>
            <a:r>
              <a:rPr lang="en-GB" dirty="0" smtClean="0"/>
              <a:t>Overtime and/or </a:t>
            </a:r>
            <a:r>
              <a:rPr lang="en-GB" dirty="0" err="1" smtClean="0"/>
              <a:t>overbudget</a:t>
            </a:r>
            <a:r>
              <a:rPr lang="en-GB" dirty="0" smtClean="0"/>
              <a:t> wells are common in the oil industry</a:t>
            </a:r>
          </a:p>
          <a:p>
            <a:r>
              <a:rPr lang="en-GB" dirty="0" smtClean="0"/>
              <a:t>Machine learning</a:t>
            </a:r>
          </a:p>
          <a:p>
            <a:pPr lvl="1"/>
            <a:r>
              <a:rPr lang="en-GB" dirty="0" smtClean="0"/>
              <a:t>Count type and occurrence of drilling events versus the delay (days) or </a:t>
            </a:r>
            <a:r>
              <a:rPr lang="en-GB" dirty="0" err="1" smtClean="0"/>
              <a:t>overbudget</a:t>
            </a:r>
            <a:r>
              <a:rPr lang="en-GB" dirty="0" smtClean="0"/>
              <a:t> ($)</a:t>
            </a:r>
          </a:p>
          <a:p>
            <a:pPr lvl="1"/>
            <a:r>
              <a:rPr lang="en-GB" dirty="0" smtClean="0"/>
              <a:t>Estimate the weight of each drilling event as a function of days of delay or </a:t>
            </a:r>
            <a:r>
              <a:rPr lang="en-GB" dirty="0" err="1" smtClean="0"/>
              <a:t>overbudget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15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960849" y="39566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Planned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7296" y="395664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Actual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76299" y="1239248"/>
            <a:ext cx="10477501" cy="2708865"/>
            <a:chOff x="981075" y="1409700"/>
            <a:chExt cx="10239376" cy="2543175"/>
          </a:xfrm>
        </p:grpSpPr>
        <p:grpSp>
          <p:nvGrpSpPr>
            <p:cNvPr id="9" name="Group 8"/>
            <p:cNvGrpSpPr/>
            <p:nvPr/>
          </p:nvGrpSpPr>
          <p:grpSpPr>
            <a:xfrm>
              <a:off x="981075" y="1609725"/>
              <a:ext cx="10239376" cy="2343150"/>
              <a:chOff x="981075" y="1714500"/>
              <a:chExt cx="10239376" cy="23431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552" t="2630" r="552" b="59512"/>
              <a:stretch/>
            </p:blipFill>
            <p:spPr>
              <a:xfrm>
                <a:off x="981075" y="1714500"/>
                <a:ext cx="10239376" cy="234315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200649" y="3791423"/>
                <a:ext cx="645830" cy="2471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163174" y="3791422"/>
                <a:ext cx="635439" cy="247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200649" y="1409700"/>
              <a:ext cx="1752601" cy="28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473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br>
              <a:rPr lang="en-GB" dirty="0" smtClean="0"/>
            </a:br>
            <a:r>
              <a:rPr lang="en-GB" dirty="0" smtClean="0"/>
              <a:t>Sample of Available </a:t>
            </a:r>
            <a:r>
              <a:rPr lang="en-GB" dirty="0" smtClean="0"/>
              <a:t>Well </a:t>
            </a:r>
            <a:r>
              <a:rPr lang="en-GB" dirty="0" smtClean="0"/>
              <a:t>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/>
              <a:t>National Data Repository (NDR) : preserve and promote data related to the petroleum exploration and production (E&amp;P) sector</a:t>
            </a:r>
          </a:p>
          <a:p>
            <a:r>
              <a:rPr lang="en-GB" dirty="0" smtClean="0"/>
              <a:t>Norway – </a:t>
            </a:r>
            <a:r>
              <a:rPr lang="en-GB" dirty="0" err="1" smtClean="0"/>
              <a:t>Diskos</a:t>
            </a:r>
            <a:r>
              <a:rPr lang="en-GB" dirty="0" smtClean="0"/>
              <a:t> NDR</a:t>
            </a:r>
          </a:p>
          <a:p>
            <a:pPr lvl="1"/>
            <a:r>
              <a:rPr lang="en-GB" dirty="0" smtClean="0"/>
              <a:t>Joint venture consisting of Norwegian Petroleum Directorate (NPD) and oil companies</a:t>
            </a:r>
          </a:p>
          <a:p>
            <a:r>
              <a:rPr lang="en-GB" dirty="0" smtClean="0"/>
              <a:t>Kenya – National Data </a:t>
            </a:r>
            <a:r>
              <a:rPr lang="en-GB" dirty="0" err="1" smtClean="0"/>
              <a:t>Center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 smtClean="0"/>
              <a:t>Canada – Data Management Centre</a:t>
            </a:r>
          </a:p>
          <a:p>
            <a:pPr lvl="1"/>
            <a:r>
              <a:rPr lang="en-GB" dirty="0" smtClean="0"/>
              <a:t>Funded 50/50 by federal and provincial governments (+ funds from industry)</a:t>
            </a:r>
          </a:p>
          <a:p>
            <a:r>
              <a:rPr lang="en-GB" dirty="0" smtClean="0"/>
              <a:t>Australia – Geoscience Australia Repository: Wells and Survey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/>
              <a:t>Worldwide – IHS International &amp; Production Database(more than 700,000 wells available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Owned by IHS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Data and Cost </a:t>
            </a:r>
            <a:r>
              <a:rPr lang="en-GB" dirty="0" smtClean="0"/>
              <a:t>savings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25000" cy="1670050"/>
          </a:xfrm>
        </p:spPr>
        <p:txBody>
          <a:bodyPr/>
          <a:lstStyle/>
          <a:p>
            <a:r>
              <a:rPr lang="en-GB" dirty="0"/>
              <a:t>Deloitte Study for life insurance (2010):</a:t>
            </a:r>
          </a:p>
          <a:p>
            <a:pPr lvl="1"/>
            <a:r>
              <a:rPr lang="en-GB" dirty="0"/>
              <a:t>Traditional underwriting: $130 per applicant</a:t>
            </a:r>
          </a:p>
          <a:p>
            <a:pPr lvl="1"/>
            <a:r>
              <a:rPr lang="en-GB" dirty="0"/>
              <a:t>Predictive model and big data: $5 per applicant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1023938" y="3281363"/>
          <a:ext cx="10329862" cy="328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26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5491" y="1977846"/>
            <a:ext cx="804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Maximizing Value within the Energy Sector</a:t>
            </a:r>
          </a:p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Proof of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365" y="3429000"/>
            <a:ext cx="796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Futura LT Pro Book" panose="020B0502020204020303" pitchFamily="34" charset="0"/>
              </a:rPr>
              <a:t>Laura </a:t>
            </a:r>
            <a:r>
              <a:rPr lang="en-GB" sz="2400" b="1" dirty="0" err="1" smtClean="0">
                <a:latin typeface="Futura LT Pro Book" panose="020B0502020204020303" pitchFamily="34" charset="0"/>
              </a:rPr>
              <a:t>Foulquier</a:t>
            </a:r>
            <a:endParaRPr lang="en-GB" sz="2400" b="1" dirty="0" smtClean="0">
              <a:latin typeface="Futura LT Pro Book" panose="020B0502020204020303" pitchFamily="34" charset="0"/>
            </a:endParaRPr>
          </a:p>
          <a:p>
            <a:pPr algn="ctr"/>
            <a:endParaRPr lang="en-GB" sz="2400" b="1" dirty="0">
              <a:latin typeface="Futura LT Pro Book" panose="020B05020202040203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Big Data for Minimizing Risk</a:t>
            </a:r>
          </a:p>
          <a:p>
            <a:pPr lvl="1"/>
            <a:r>
              <a:rPr lang="en-GB" dirty="0" smtClean="0"/>
              <a:t>Oil &amp; Gas Insurance - Context</a:t>
            </a:r>
          </a:p>
          <a:p>
            <a:pPr lvl="1"/>
            <a:r>
              <a:rPr lang="en-GB" dirty="0" err="1" smtClean="0"/>
              <a:t>Geomechanics</a:t>
            </a:r>
            <a:endParaRPr lang="en-GB" dirty="0" smtClean="0"/>
          </a:p>
          <a:p>
            <a:pPr lvl="1"/>
            <a:r>
              <a:rPr lang="en-GB" dirty="0" smtClean="0"/>
              <a:t>Well database</a:t>
            </a:r>
          </a:p>
          <a:p>
            <a:r>
              <a:rPr lang="en-GB" dirty="0" smtClean="0"/>
              <a:t>Proof of Concept</a:t>
            </a:r>
          </a:p>
          <a:p>
            <a:pPr lvl="1"/>
            <a:r>
              <a:rPr lang="en-GB" dirty="0" smtClean="0"/>
              <a:t>Well Database Format</a:t>
            </a:r>
          </a:p>
          <a:p>
            <a:pPr lvl="1"/>
            <a:r>
              <a:rPr lang="en-GB" dirty="0" smtClean="0"/>
              <a:t>End of Well Report Information</a:t>
            </a:r>
          </a:p>
          <a:p>
            <a:pPr lvl="1"/>
            <a:r>
              <a:rPr lang="en-GB" dirty="0" smtClean="0"/>
              <a:t>Rating drilling events</a:t>
            </a:r>
          </a:p>
          <a:p>
            <a:pPr lvl="1"/>
            <a:r>
              <a:rPr lang="en-GB" dirty="0" smtClean="0"/>
              <a:t>Example and visualisation</a:t>
            </a:r>
          </a:p>
          <a:p>
            <a:r>
              <a:rPr lang="en-GB" dirty="0" smtClean="0"/>
              <a:t>Next Step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5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I. Big Data for Minimizing Risks</a:t>
            </a:r>
            <a:br>
              <a:rPr lang="en-GB" dirty="0" smtClean="0"/>
            </a:br>
            <a:r>
              <a:rPr lang="en-GB" dirty="0" smtClean="0"/>
              <a:t>Oil </a:t>
            </a:r>
            <a:r>
              <a:rPr lang="en-GB" dirty="0" smtClean="0"/>
              <a:t>&amp; </a:t>
            </a:r>
            <a:r>
              <a:rPr lang="en-GB" dirty="0" smtClean="0"/>
              <a:t>Gas Insurance </a:t>
            </a:r>
            <a:r>
              <a:rPr lang="en-GB" dirty="0" smtClean="0"/>
              <a:t>- 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2282435"/>
            <a:ext cx="5444266" cy="4081084"/>
          </a:xfrm>
        </p:spPr>
        <p:txBody>
          <a:bodyPr>
            <a:normAutofit/>
          </a:bodyPr>
          <a:lstStyle/>
          <a:p>
            <a:r>
              <a:rPr lang="en-GB" dirty="0" smtClean="0"/>
              <a:t>2010 Deepwater Horizon accident</a:t>
            </a:r>
          </a:p>
          <a:p>
            <a:pPr lvl="1"/>
            <a:r>
              <a:rPr lang="en-GB" dirty="0" smtClean="0"/>
              <a:t>Insurance premiums up 25 – 30%</a:t>
            </a:r>
          </a:p>
          <a:p>
            <a:pPr lvl="1"/>
            <a:r>
              <a:rPr lang="en-GB" dirty="0" smtClean="0"/>
              <a:t>Deepwater drilling premiums up 100%</a:t>
            </a:r>
          </a:p>
          <a:p>
            <a:pPr lvl="1"/>
            <a:endParaRPr lang="en-GB" dirty="0" smtClean="0"/>
          </a:p>
          <a:p>
            <a:pPr algn="just"/>
            <a:r>
              <a:rPr lang="en-GB" dirty="0" smtClean="0"/>
              <a:t>Lack of understanding: </a:t>
            </a:r>
          </a:p>
          <a:p>
            <a:pPr lvl="1"/>
            <a:r>
              <a:rPr lang="en-GB" dirty="0"/>
              <a:t>Energy operations </a:t>
            </a:r>
          </a:p>
          <a:p>
            <a:pPr lvl="1"/>
            <a:r>
              <a:rPr lang="en-GB" dirty="0"/>
              <a:t>Current safety procedures </a:t>
            </a:r>
            <a:r>
              <a:rPr lang="en-GB" dirty="0" smtClean="0"/>
              <a:t>on platform</a:t>
            </a:r>
            <a:endParaRPr lang="en-GB" dirty="0"/>
          </a:p>
          <a:p>
            <a:pPr marL="0" indent="0" algn="just">
              <a:buNone/>
            </a:pPr>
            <a:endParaRPr lang="en-GB" dirty="0" smtClean="0"/>
          </a:p>
          <a:p>
            <a:pPr algn="just"/>
            <a:endParaRPr lang="en-GB" dirty="0" smtClean="0"/>
          </a:p>
        </p:txBody>
      </p:sp>
      <p:pic>
        <p:nvPicPr>
          <p:cNvPr id="1026" name="Picture 2" descr="Image result for deepwater hori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39" y="2282435"/>
            <a:ext cx="5290386" cy="39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I. Big </a:t>
            </a:r>
            <a:r>
              <a:rPr lang="en-GB" dirty="0" smtClean="0"/>
              <a:t>Data for Minimizing </a:t>
            </a:r>
            <a:r>
              <a:rPr lang="en-GB" dirty="0"/>
              <a:t>R</a:t>
            </a:r>
            <a:r>
              <a:rPr lang="en-GB" dirty="0" smtClean="0"/>
              <a:t>isks</a:t>
            </a:r>
            <a:br>
              <a:rPr lang="en-GB" dirty="0" smtClean="0"/>
            </a:br>
            <a:r>
              <a:rPr lang="en-GB" dirty="0" err="1" smtClean="0"/>
              <a:t>Geomechanics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17" y="2221454"/>
            <a:ext cx="5107884" cy="3819750"/>
          </a:xfrm>
        </p:spPr>
        <p:txBody>
          <a:bodyPr>
            <a:normAutofit/>
          </a:bodyPr>
          <a:lstStyle/>
          <a:p>
            <a:r>
              <a:rPr lang="en-GB" dirty="0" err="1" smtClean="0"/>
              <a:t>Geomechanics</a:t>
            </a:r>
            <a:endParaRPr lang="en-GB" sz="2400" dirty="0"/>
          </a:p>
          <a:p>
            <a:pPr lvl="1"/>
            <a:r>
              <a:rPr lang="en-GB" dirty="0" smtClean="0"/>
              <a:t>Study of rock </a:t>
            </a:r>
            <a:r>
              <a:rPr lang="en-GB" dirty="0"/>
              <a:t>mechanics </a:t>
            </a:r>
            <a:endParaRPr lang="en-GB" dirty="0" smtClean="0"/>
          </a:p>
          <a:p>
            <a:pPr lvl="1"/>
            <a:r>
              <a:rPr lang="en-GB" dirty="0" smtClean="0"/>
              <a:t>Predict wellbore stability in response to change of stress, pressure, temperature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Optimize planning by predicting drilling events (</a:t>
            </a:r>
            <a:r>
              <a:rPr lang="en-GB" dirty="0" smtClean="0"/>
              <a:t>stuck </a:t>
            </a:r>
            <a:r>
              <a:rPr lang="en-GB" dirty="0"/>
              <a:t>pipe, inflow, </a:t>
            </a:r>
            <a:r>
              <a:rPr lang="en-GB" dirty="0" smtClean="0"/>
              <a:t>kick)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Minimize risks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Faster drilling operations (50%)</a:t>
            </a:r>
          </a:p>
          <a:p>
            <a:pPr lvl="1">
              <a:lnSpc>
                <a:spcPct val="100000"/>
              </a:lnSpc>
            </a:pPr>
            <a:endParaRPr lang="en-GB" dirty="0" smtClean="0"/>
          </a:p>
          <a:p>
            <a:pPr lvl="1">
              <a:lnSpc>
                <a:spcPct val="100000"/>
              </a:lnSpc>
            </a:pPr>
            <a:endParaRPr lang="en-GB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File:Devol2 1102final Page 055 Image 0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58" y="2221454"/>
            <a:ext cx="6142288" cy="40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I. </a:t>
            </a:r>
            <a:r>
              <a:rPr lang="en-GB" dirty="0" smtClean="0"/>
              <a:t>Big data for </a:t>
            </a:r>
            <a:r>
              <a:rPr lang="en-GB" dirty="0" smtClean="0"/>
              <a:t>Minimizing Risks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Well database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10220324" cy="352742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Numerous data</a:t>
            </a:r>
          </a:p>
          <a:p>
            <a:pPr lvl="1"/>
            <a:r>
              <a:rPr lang="en-GB" dirty="0" smtClean="0"/>
              <a:t>1.7m wells in the U.S.A. in 2015, estimation of 670,000 to be drilled in the world by 2020</a:t>
            </a:r>
          </a:p>
          <a:p>
            <a:r>
              <a:rPr lang="en-GB" dirty="0" smtClean="0"/>
              <a:t>Confidentiality limited on time</a:t>
            </a:r>
          </a:p>
          <a:p>
            <a:pPr lvl="1"/>
            <a:r>
              <a:rPr lang="en-GB" dirty="0"/>
              <a:t>Between 2 and 10 years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fr-FR" u="sng" dirty="0"/>
              <a:t>Short </a:t>
            </a:r>
            <a:r>
              <a:rPr lang="fr-FR" u="sng" dirty="0" err="1"/>
              <a:t>term</a:t>
            </a:r>
            <a:endParaRPr lang="fr-FR" u="sng" dirty="0"/>
          </a:p>
          <a:p>
            <a:r>
              <a:rPr lang="fr-FR" dirty="0"/>
              <a:t>Use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data</a:t>
            </a:r>
          </a:p>
          <a:p>
            <a:pPr lvl="1"/>
            <a:r>
              <a:rPr lang="fr-FR" dirty="0" err="1" smtClean="0"/>
              <a:t>Drilling</a:t>
            </a:r>
            <a:r>
              <a:rPr lang="fr-FR" dirty="0" smtClean="0"/>
              <a:t>: </a:t>
            </a:r>
            <a:r>
              <a:rPr lang="fr-FR" dirty="0" err="1" smtClean="0"/>
              <a:t>Mud</a:t>
            </a:r>
            <a:r>
              <a:rPr lang="fr-FR" dirty="0" smtClean="0"/>
              <a:t> logs, </a:t>
            </a:r>
            <a:r>
              <a:rPr lang="fr-FR" dirty="0" err="1" smtClean="0"/>
              <a:t>drilling</a:t>
            </a:r>
            <a:r>
              <a:rPr lang="fr-FR" dirty="0" smtClean="0"/>
              <a:t> reports</a:t>
            </a:r>
          </a:p>
          <a:p>
            <a:pPr lvl="1"/>
            <a:r>
              <a:rPr lang="fr-FR" dirty="0" err="1" smtClean="0"/>
              <a:t>Well</a:t>
            </a:r>
            <a:r>
              <a:rPr lang="fr-FR" dirty="0" smtClean="0"/>
              <a:t> logs, </a:t>
            </a:r>
            <a:r>
              <a:rPr lang="fr-FR" dirty="0" err="1" smtClean="0"/>
              <a:t>seismic</a:t>
            </a:r>
            <a:r>
              <a:rPr lang="fr-FR" dirty="0" smtClean="0"/>
              <a:t>, </a:t>
            </a:r>
            <a:r>
              <a:rPr lang="fr-FR" dirty="0" err="1" smtClean="0"/>
              <a:t>path</a:t>
            </a:r>
            <a:endParaRPr lang="fr-FR" dirty="0" smtClean="0"/>
          </a:p>
          <a:p>
            <a:pPr marL="0" indent="0">
              <a:buNone/>
            </a:pPr>
            <a:endParaRPr lang="fr-FR" u="sng" dirty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b="1" dirty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7809" r="1872" b="46335"/>
          <a:stretch/>
        </p:blipFill>
        <p:spPr>
          <a:xfrm>
            <a:off x="3973531" y="5552736"/>
            <a:ext cx="8218469" cy="1248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6135" y="6033184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Example of available database:</a:t>
            </a:r>
          </a:p>
          <a:p>
            <a:r>
              <a:rPr lang="en-GB" dirty="0">
                <a:latin typeface="Arial Narrow" panose="020B0606020202030204" pitchFamily="34" charset="0"/>
              </a:rPr>
              <a:t>Norway: </a:t>
            </a:r>
            <a:r>
              <a:rPr lang="en-GB" dirty="0">
                <a:latin typeface="Arial Narrow" panose="020B0606020202030204" pitchFamily="34" charset="0"/>
                <a:hlinkClick r:id="rId4"/>
              </a:rPr>
              <a:t>http://www.diskos.no/</a:t>
            </a:r>
            <a:endParaRPr lang="en-GB" dirty="0">
              <a:latin typeface="Arial Narrow" panose="020B060602020203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51521" y="3819284"/>
            <a:ext cx="3773153" cy="1733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17BEF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 Narrow" panose="020B0606020202030204" pitchFamily="34" charset="0"/>
              <a:buChar char="―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 Narrow" panose="020B0606020202030204" pitchFamily="34" charset="0"/>
              <a:buChar char="―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 Narrow" panose="020B0606020202030204" pitchFamily="34" charset="0"/>
              <a:buChar char="―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fr-FR" sz="2600" u="sng" dirty="0"/>
              <a:t>Long </a:t>
            </a:r>
            <a:r>
              <a:rPr lang="fr-FR" sz="2600" u="sng" dirty="0" err="1" smtClean="0"/>
              <a:t>term</a:t>
            </a:r>
            <a:endParaRPr lang="fr-FR" sz="2600" u="sng" dirty="0" smtClean="0"/>
          </a:p>
          <a:p>
            <a:pPr>
              <a:lnSpc>
                <a:spcPct val="80000"/>
              </a:lnSpc>
            </a:pPr>
            <a:r>
              <a:rPr lang="fr-FR" sz="2200" dirty="0" smtClean="0"/>
              <a:t>Once value </a:t>
            </a:r>
            <a:r>
              <a:rPr lang="fr-FR" sz="2200" dirty="0" err="1" smtClean="0"/>
              <a:t>shown</a:t>
            </a:r>
            <a:r>
              <a:rPr lang="fr-FR" sz="2200" dirty="0" smtClean="0"/>
              <a:t>, </a:t>
            </a:r>
            <a:r>
              <a:rPr lang="fr-FR" sz="2200" dirty="0" err="1" smtClean="0"/>
              <a:t>build</a:t>
            </a:r>
            <a:r>
              <a:rPr lang="fr-FR" sz="2200" dirty="0" smtClean="0"/>
              <a:t> </a:t>
            </a:r>
            <a:r>
              <a:rPr lang="fr-FR" sz="2200" dirty="0" err="1" smtClean="0"/>
              <a:t>worldwide</a:t>
            </a:r>
            <a:r>
              <a:rPr lang="fr-FR" sz="2200" dirty="0" smtClean="0"/>
              <a:t> </a:t>
            </a:r>
            <a:r>
              <a:rPr lang="fr-FR" sz="2200" dirty="0" err="1" smtClean="0"/>
              <a:t>database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316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II. Proof of Concept </a:t>
            </a:r>
            <a:br>
              <a:rPr lang="en-GB" dirty="0" smtClean="0"/>
            </a:br>
            <a:r>
              <a:rPr lang="en-GB" dirty="0" smtClean="0"/>
              <a:t>Well </a:t>
            </a:r>
            <a:r>
              <a:rPr lang="en-GB" dirty="0" smtClean="0"/>
              <a:t>Database </a:t>
            </a:r>
            <a:r>
              <a:rPr lang="en-GB" dirty="0" smtClean="0"/>
              <a:t>Format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well database is built containing </a:t>
            </a:r>
            <a:r>
              <a:rPr lang="en-GB" u="sng" dirty="0" smtClean="0"/>
              <a:t>already-drilled wells </a:t>
            </a:r>
            <a:r>
              <a:rPr lang="en-GB" dirty="0" smtClean="0"/>
              <a:t>and their:</a:t>
            </a:r>
          </a:p>
          <a:p>
            <a:pPr lvl="1"/>
            <a:r>
              <a:rPr lang="en-GB" dirty="0" smtClean="0"/>
              <a:t>Name</a:t>
            </a:r>
          </a:p>
          <a:p>
            <a:pPr lvl="1"/>
            <a:r>
              <a:rPr lang="en-GB" dirty="0" smtClean="0"/>
              <a:t>Location</a:t>
            </a:r>
          </a:p>
          <a:p>
            <a:pPr lvl="1"/>
            <a:r>
              <a:rPr lang="en-GB" dirty="0" smtClean="0"/>
              <a:t>Their “stability” score </a:t>
            </a:r>
          </a:p>
          <a:p>
            <a:r>
              <a:rPr lang="en-GB" dirty="0" smtClean="0"/>
              <a:t>Geospatially indexed (faster queries)</a:t>
            </a:r>
          </a:p>
          <a:p>
            <a:r>
              <a:rPr lang="en-GB" dirty="0" smtClean="0"/>
              <a:t>The closest to the well-to-be-drilled, the more weight (inversion distance weighting)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7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15509"/>
              </p:ext>
            </p:extLst>
          </p:nvPr>
        </p:nvGraphicFramePr>
        <p:xfrm>
          <a:off x="2566940" y="5154137"/>
          <a:ext cx="705812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242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254173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1121316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28434194"/>
                    </a:ext>
                  </a:extLst>
                </a:gridCol>
                <a:gridCol w="908744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947481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Well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Projection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5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II. Proof of concept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End of well report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Available information from End of Well Report</a:t>
            </a:r>
          </a:p>
          <a:p>
            <a:r>
              <a:rPr lang="en-GB" dirty="0" smtClean="0"/>
              <a:t>General Information</a:t>
            </a:r>
          </a:p>
          <a:p>
            <a:pPr lvl="1"/>
            <a:r>
              <a:rPr lang="en-GB" dirty="0" smtClean="0"/>
              <a:t>Well Name</a:t>
            </a:r>
          </a:p>
          <a:p>
            <a:pPr lvl="1"/>
            <a:r>
              <a:rPr lang="en-GB" dirty="0" smtClean="0"/>
              <a:t>Location (Easting, Northing, Basin)</a:t>
            </a:r>
          </a:p>
          <a:p>
            <a:r>
              <a:rPr lang="en-GB" dirty="0" smtClean="0"/>
              <a:t>Drilling summary</a:t>
            </a:r>
          </a:p>
          <a:p>
            <a:pPr lvl="1"/>
            <a:r>
              <a:rPr lang="en-GB" dirty="0" smtClean="0"/>
              <a:t>Drilling events: losses (minor or major), stuck pipe, pressure kick, blow out, pack off, tight spot, </a:t>
            </a:r>
            <a:r>
              <a:rPr lang="en-GB" dirty="0" err="1" smtClean="0"/>
              <a:t>sidetrack</a:t>
            </a:r>
            <a:endParaRPr lang="en-GB" dirty="0" smtClean="0"/>
          </a:p>
          <a:p>
            <a:pPr lvl="1"/>
            <a:r>
              <a:rPr lang="en-GB" dirty="0" smtClean="0"/>
              <a:t>Best practice: Formation integrity test (FIT), reaming , (extended) leak-off test (XLOT)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4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III. Proof of concept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Ranking Drilling events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70075"/>
            <a:ext cx="5408691" cy="4486275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well stability can be determined by looking at the different events encountered while drilling</a:t>
            </a:r>
          </a:p>
          <a:p>
            <a:r>
              <a:rPr lang="en-GB" sz="2400" dirty="0" smtClean="0"/>
              <a:t>To each drilling event is assigned a score, determined </a:t>
            </a:r>
            <a:r>
              <a:rPr lang="en-GB" sz="2400" dirty="0"/>
              <a:t>by using machine learning </a:t>
            </a:r>
            <a:r>
              <a:rPr lang="en-GB" sz="2400" dirty="0" smtClean="0"/>
              <a:t>mechanisms</a:t>
            </a:r>
          </a:p>
          <a:p>
            <a:r>
              <a:rPr lang="en-GB" sz="2400" dirty="0" smtClean="0"/>
              <a:t>For each well a final score is computed depending on the encountered drilling events and their occurrence</a:t>
            </a:r>
          </a:p>
          <a:p>
            <a:r>
              <a:rPr lang="en-GB" sz="2400" dirty="0" smtClean="0"/>
              <a:t>The more negative the final score the less stable the well was</a:t>
            </a:r>
          </a:p>
          <a:p>
            <a:endParaRPr lang="en-GB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5748"/>
              </p:ext>
            </p:extLst>
          </p:nvPr>
        </p:nvGraphicFramePr>
        <p:xfrm>
          <a:off x="6967220" y="1900079"/>
          <a:ext cx="4386580" cy="424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1916359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Drilling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Delays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Instability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Blowout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- 100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- 20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2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 Off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790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pipe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8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Sidetrack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8017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Tight spot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6274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integrity test / FIT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2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Reaming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33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Off Test / LOT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4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0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751B5F151A441BFC0E6979253E648" ma:contentTypeVersion="4" ma:contentTypeDescription="Create a new document." ma:contentTypeScope="" ma:versionID="2ffca92d2bf044b97478e52e574a32e4">
  <xsd:schema xmlns:xsd="http://www.w3.org/2001/XMLSchema" xmlns:xs="http://www.w3.org/2001/XMLSchema" xmlns:p="http://schemas.microsoft.com/office/2006/metadata/properties" xmlns:ns2="f17ef920-b09f-4058-bc1e-5c0d7c8be259" targetNamespace="http://schemas.microsoft.com/office/2006/metadata/properties" ma:root="true" ma:fieldsID="ea2dc756bd152891bd990b11108d7d91" ns2:_="">
    <xsd:import namespace="f17ef920-b09f-4058-bc1e-5c0d7c8be2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f920-b09f-4058-bc1e-5c0d7c8be2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88DC7F-9DC8-4DF0-8304-D341BD130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f920-b09f-4058-bc1e-5c0d7c8be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03E4D3-72DA-4289-91ED-DFF78CD471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6BEA9C-C2E3-41D9-B880-E6B12665A2B1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f17ef920-b09f-4058-bc1e-5c0d7c8be259"/>
    <ds:schemaRef ds:uri="http://purl.org/dc/elements/1.1/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4489</TotalTime>
  <Words>1033</Words>
  <Application>Microsoft Office PowerPoint</Application>
  <PresentationFormat>Widescreen</PresentationFormat>
  <Paragraphs>199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Futura LT Pro Book</vt:lpstr>
      <vt:lpstr>Wingdings</vt:lpstr>
      <vt:lpstr>Office Theme</vt:lpstr>
      <vt:lpstr>PowerPoint Presentation</vt:lpstr>
      <vt:lpstr>PowerPoint Presentation</vt:lpstr>
      <vt:lpstr>Agenda</vt:lpstr>
      <vt:lpstr>I. Big Data for Minimizing Risks Oil &amp; Gas Insurance - Context</vt:lpstr>
      <vt:lpstr>I. Big Data for Minimizing Risks Geomechanics</vt:lpstr>
      <vt:lpstr>I. Big data for Minimizing Risks Well database</vt:lpstr>
      <vt:lpstr>II. Proof of Concept  Well Database Format</vt:lpstr>
      <vt:lpstr>II. Proof of concept End of well report information</vt:lpstr>
      <vt:lpstr>III. Proof of concept Ranking Drilling events</vt:lpstr>
      <vt:lpstr>II. Proof of concept Well Database Example</vt:lpstr>
      <vt:lpstr>II. Proof of concept  Visualisation</vt:lpstr>
      <vt:lpstr>II. Proof of concept  Summary</vt:lpstr>
      <vt:lpstr>III. Next Step Focus on Formation</vt:lpstr>
      <vt:lpstr>Questions ?</vt:lpstr>
      <vt:lpstr>Appendix Proof of concept - Machine learning </vt:lpstr>
      <vt:lpstr>Appendix Sample of Available Well Databases</vt:lpstr>
      <vt:lpstr>Appendix Big Data and Cost savings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Corina</dc:creator>
  <cp:lastModifiedBy>LF</cp:lastModifiedBy>
  <cp:revision>146</cp:revision>
  <dcterms:created xsi:type="dcterms:W3CDTF">2017-01-12T09:42:13Z</dcterms:created>
  <dcterms:modified xsi:type="dcterms:W3CDTF">2017-02-20T14:05:44Z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0x01010013F751B5F151A441BFC0E6979253E648</vt:lpwstr>
  </property>
</Properties>
</file>